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Inter Bold" charset="1" panose="020B0802030000000004"/>
      <p:regular r:id="rId14"/>
    </p:embeddedFont>
    <p:embeddedFont>
      <p:font typeface="Open Sans Bold" charset="1" panose="00000000000000000000"/>
      <p:regular r:id="rId15"/>
    </p:embeddedFont>
    <p:embeddedFont>
      <p:font typeface="Open Sans" charset="1" panose="0000000000000000000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svg>
</file>

<file path=ppt/media/image13.png>
</file>

<file path=ppt/media/image14.svg>
</file>

<file path=ppt/media/image15.jpeg>
</file>

<file path=ppt/media/image2.jpeg>
</file>

<file path=ppt/media/image3.jpeg>
</file>

<file path=ppt/media/image4.png>
</file>

<file path=ppt/media/image5.jpeg>
</file>

<file path=ppt/media/image6.jpe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4.svg" Type="http://schemas.openxmlformats.org/officeDocument/2006/relationships/image"/><Relationship Id="rId2" Target="../media/image6.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9.png" Type="http://schemas.openxmlformats.org/officeDocument/2006/relationships/image"/><Relationship Id="rId6" Target="../media/image10.svg" Type="http://schemas.openxmlformats.org/officeDocument/2006/relationships/image"/><Relationship Id="rId7" Target="../media/image11.png" Type="http://schemas.openxmlformats.org/officeDocument/2006/relationships/image"/><Relationship Id="rId8" Target="../media/image12.svg" Type="http://schemas.openxmlformats.org/officeDocument/2006/relationships/image"/><Relationship Id="rId9" Target="../media/image1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F2020"/>
        </a:solidFill>
      </p:bgPr>
    </p:bg>
    <p:spTree>
      <p:nvGrpSpPr>
        <p:cNvPr id="1" name=""/>
        <p:cNvGrpSpPr/>
        <p:nvPr/>
      </p:nvGrpSpPr>
      <p:grpSpPr>
        <a:xfrm>
          <a:off x="0" y="0"/>
          <a:ext cx="0" cy="0"/>
          <a:chOff x="0" y="0"/>
          <a:chExt cx="0" cy="0"/>
        </a:xfrm>
      </p:grpSpPr>
      <p:grpSp>
        <p:nvGrpSpPr>
          <p:cNvPr name="Group 2" id="2"/>
          <p:cNvGrpSpPr/>
          <p:nvPr/>
        </p:nvGrpSpPr>
        <p:grpSpPr>
          <a:xfrm rot="0">
            <a:off x="0" y="0"/>
            <a:ext cx="8099020" cy="10890873"/>
            <a:chOff x="0" y="0"/>
            <a:chExt cx="10798693" cy="14521165"/>
          </a:xfrm>
        </p:grpSpPr>
        <p:pic>
          <p:nvPicPr>
            <p:cNvPr name="Picture 3" id="3"/>
            <p:cNvPicPr>
              <a:picLocks noChangeAspect="true"/>
            </p:cNvPicPr>
            <p:nvPr/>
          </p:nvPicPr>
          <p:blipFill>
            <a:blip r:embed="rId2"/>
            <a:srcRect l="10057" t="0" r="10057" b="0"/>
            <a:stretch>
              <a:fillRect/>
            </a:stretch>
          </p:blipFill>
          <p:spPr>
            <a:xfrm flipH="false" flipV="false">
              <a:off x="0" y="0"/>
              <a:ext cx="10798693" cy="14521165"/>
            </a:xfrm>
            <a:prstGeom prst="rect">
              <a:avLst/>
            </a:prstGeom>
          </p:spPr>
        </p:pic>
      </p:grpSp>
      <p:sp>
        <p:nvSpPr>
          <p:cNvPr name="TextBox 4" id="4"/>
          <p:cNvSpPr txBox="true"/>
          <p:nvPr/>
        </p:nvSpPr>
        <p:spPr>
          <a:xfrm rot="0">
            <a:off x="9941594" y="3155590"/>
            <a:ext cx="6597458" cy="3106133"/>
          </a:xfrm>
          <a:prstGeom prst="rect">
            <a:avLst/>
          </a:prstGeom>
        </p:spPr>
        <p:txBody>
          <a:bodyPr anchor="t" rtlCol="false" tIns="0" lIns="0" bIns="0" rIns="0">
            <a:spAutoFit/>
          </a:bodyPr>
          <a:lstStyle/>
          <a:p>
            <a:pPr algn="l">
              <a:lnSpc>
                <a:spcPts val="12134"/>
              </a:lnSpc>
            </a:pPr>
            <a:r>
              <a:rPr lang="en-US" sz="10932">
                <a:solidFill>
                  <a:srgbClr val="FFFFFF"/>
                </a:solidFill>
                <a:latin typeface="Inter Bold"/>
                <a:ea typeface="Inter Bold"/>
                <a:cs typeface="Inter Bold"/>
                <a:sym typeface="Inter Bold"/>
              </a:rPr>
              <a:t>My Portfolio</a:t>
            </a:r>
          </a:p>
        </p:txBody>
      </p:sp>
      <p:sp>
        <p:nvSpPr>
          <p:cNvPr name="AutoShape 5" id="5"/>
          <p:cNvSpPr/>
          <p:nvPr/>
        </p:nvSpPr>
        <p:spPr>
          <a:xfrm>
            <a:off x="12535035" y="3976288"/>
            <a:ext cx="6492240" cy="0"/>
          </a:xfrm>
          <a:prstGeom prst="line">
            <a:avLst/>
          </a:prstGeom>
          <a:ln cap="flat" w="19050">
            <a:solidFill>
              <a:srgbClr val="FFFFFF"/>
            </a:solidFill>
            <a:prstDash val="solid"/>
            <a:headEnd type="none" len="sm" w="sm"/>
            <a:tailEnd type="none" len="sm" w="sm"/>
          </a:ln>
        </p:spPr>
      </p:sp>
      <p:sp>
        <p:nvSpPr>
          <p:cNvPr name="TextBox 6" id="6"/>
          <p:cNvSpPr txBox="true"/>
          <p:nvPr/>
        </p:nvSpPr>
        <p:spPr>
          <a:xfrm rot="0">
            <a:off x="17403482" y="10267341"/>
            <a:ext cx="809760" cy="197971"/>
          </a:xfrm>
          <a:prstGeom prst="rect">
            <a:avLst/>
          </a:prstGeom>
        </p:spPr>
        <p:txBody>
          <a:bodyPr anchor="t" rtlCol="false" tIns="0" lIns="0" bIns="0" rIns="0">
            <a:spAutoFit/>
          </a:bodyPr>
          <a:lstStyle/>
          <a:p>
            <a:pPr algn="r">
              <a:lnSpc>
                <a:spcPts val="1680"/>
              </a:lnSpc>
              <a:spcBef>
                <a:spcPct val="0"/>
              </a:spcBef>
            </a:pPr>
            <a:r>
              <a:rPr lang="en-US" sz="1200">
                <a:solidFill>
                  <a:srgbClr val="FFFFFF"/>
                </a:solidFill>
                <a:latin typeface="Open Sans Bold"/>
                <a:ea typeface="Open Sans Bold"/>
                <a:cs typeface="Open Sans Bold"/>
                <a:sym typeface="Open Sans Bold"/>
              </a:rPr>
              <a:t>Page | 01</a:t>
            </a:r>
          </a:p>
        </p:txBody>
      </p:sp>
      <p:sp>
        <p:nvSpPr>
          <p:cNvPr name="TextBox 7" id="7"/>
          <p:cNvSpPr txBox="true"/>
          <p:nvPr/>
        </p:nvSpPr>
        <p:spPr>
          <a:xfrm rot="0">
            <a:off x="9941594" y="6852573"/>
            <a:ext cx="8271648" cy="828962"/>
          </a:xfrm>
          <a:prstGeom prst="rect">
            <a:avLst/>
          </a:prstGeom>
        </p:spPr>
        <p:txBody>
          <a:bodyPr anchor="t" rtlCol="false" tIns="0" lIns="0" bIns="0" rIns="0">
            <a:spAutoFit/>
          </a:bodyPr>
          <a:lstStyle/>
          <a:p>
            <a:pPr algn="l">
              <a:lnSpc>
                <a:spcPts val="2253"/>
              </a:lnSpc>
              <a:spcBef>
                <a:spcPct val="0"/>
              </a:spcBef>
            </a:pPr>
            <a:r>
              <a:rPr lang="en-US" sz="1609">
                <a:solidFill>
                  <a:srgbClr val="FFFFFF"/>
                </a:solidFill>
                <a:latin typeface="Open Sans"/>
                <a:ea typeface="Open Sans"/>
                <a:cs typeface="Open Sans"/>
                <a:sym typeface="Open Sans"/>
              </a:rPr>
              <a:t>This Portfolio is a compilation of all the Data Science and Data Analysis projects I have done for academic, self-learning and hobby purposes. This portfolio also contains my Achievements, skills, and certificates. It is updated on the regular basis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F2020"/>
        </a:solidFill>
      </p:bgPr>
    </p:bg>
    <p:spTree>
      <p:nvGrpSpPr>
        <p:cNvPr id="1" name=""/>
        <p:cNvGrpSpPr/>
        <p:nvPr/>
      </p:nvGrpSpPr>
      <p:grpSpPr>
        <a:xfrm>
          <a:off x="0" y="0"/>
          <a:ext cx="0" cy="0"/>
          <a:chOff x="0" y="0"/>
          <a:chExt cx="0" cy="0"/>
        </a:xfrm>
      </p:grpSpPr>
      <p:grpSp>
        <p:nvGrpSpPr>
          <p:cNvPr name="Group 2" id="2"/>
          <p:cNvGrpSpPr/>
          <p:nvPr/>
        </p:nvGrpSpPr>
        <p:grpSpPr>
          <a:xfrm rot="0">
            <a:off x="10267069" y="1644397"/>
            <a:ext cx="7676808" cy="8068310"/>
            <a:chOff x="0" y="0"/>
            <a:chExt cx="10235744" cy="10757746"/>
          </a:xfrm>
        </p:grpSpPr>
        <p:pic>
          <p:nvPicPr>
            <p:cNvPr name="Picture 3" id="3"/>
            <p:cNvPicPr>
              <a:picLocks noChangeAspect="true"/>
            </p:cNvPicPr>
            <p:nvPr/>
          </p:nvPicPr>
          <p:blipFill>
            <a:blip r:embed="rId2"/>
            <a:srcRect l="18341" t="0" r="18341" b="0"/>
            <a:stretch>
              <a:fillRect/>
            </a:stretch>
          </p:blipFill>
          <p:spPr>
            <a:xfrm flipH="false" flipV="false">
              <a:off x="0" y="0"/>
              <a:ext cx="10235744" cy="10757746"/>
            </a:xfrm>
            <a:prstGeom prst="rect">
              <a:avLst/>
            </a:prstGeom>
          </p:spPr>
        </p:pic>
      </p:grpSp>
      <p:sp>
        <p:nvSpPr>
          <p:cNvPr name="TextBox 4" id="4"/>
          <p:cNvSpPr txBox="true"/>
          <p:nvPr/>
        </p:nvSpPr>
        <p:spPr>
          <a:xfrm rot="0">
            <a:off x="1973228" y="2358697"/>
            <a:ext cx="5839318" cy="859006"/>
          </a:xfrm>
          <a:prstGeom prst="rect">
            <a:avLst/>
          </a:prstGeom>
        </p:spPr>
        <p:txBody>
          <a:bodyPr anchor="t" rtlCol="false" tIns="0" lIns="0" bIns="0" rIns="0">
            <a:spAutoFit/>
          </a:bodyPr>
          <a:lstStyle/>
          <a:p>
            <a:pPr algn="l">
              <a:lnSpc>
                <a:spcPts val="6660"/>
              </a:lnSpc>
            </a:pPr>
            <a:r>
              <a:rPr lang="en-US" sz="6000">
                <a:solidFill>
                  <a:srgbClr val="FFFFFF"/>
                </a:solidFill>
                <a:latin typeface="Inter Bold"/>
                <a:ea typeface="Inter Bold"/>
                <a:cs typeface="Inter Bold"/>
                <a:sym typeface="Inter Bold"/>
              </a:rPr>
              <a:t>Introduction</a:t>
            </a:r>
          </a:p>
        </p:txBody>
      </p:sp>
      <p:sp>
        <p:nvSpPr>
          <p:cNvPr name="AutoShape 5" id="5"/>
          <p:cNvSpPr/>
          <p:nvPr/>
        </p:nvSpPr>
        <p:spPr>
          <a:xfrm>
            <a:off x="1973228" y="3377795"/>
            <a:ext cx="1402071" cy="0"/>
          </a:xfrm>
          <a:prstGeom prst="line">
            <a:avLst/>
          </a:prstGeom>
          <a:ln cap="flat" w="19050">
            <a:solidFill>
              <a:srgbClr val="FFFFFF"/>
            </a:solidFill>
            <a:prstDash val="solid"/>
            <a:headEnd type="none" len="sm" w="sm"/>
            <a:tailEnd type="none" len="sm" w="sm"/>
          </a:ln>
        </p:spPr>
      </p:sp>
      <p:sp>
        <p:nvSpPr>
          <p:cNvPr name="TextBox 6" id="6"/>
          <p:cNvSpPr txBox="true"/>
          <p:nvPr/>
        </p:nvSpPr>
        <p:spPr>
          <a:xfrm rot="0">
            <a:off x="1973228" y="4322273"/>
            <a:ext cx="7974213" cy="2117940"/>
          </a:xfrm>
          <a:prstGeom prst="rect">
            <a:avLst/>
          </a:prstGeom>
        </p:spPr>
        <p:txBody>
          <a:bodyPr anchor="t" rtlCol="false" tIns="0" lIns="0" bIns="0" rIns="0">
            <a:spAutoFit/>
          </a:bodyPr>
          <a:lstStyle/>
          <a:p>
            <a:pPr algn="l">
              <a:lnSpc>
                <a:spcPts val="2438"/>
              </a:lnSpc>
              <a:spcBef>
                <a:spcPct val="0"/>
              </a:spcBef>
            </a:pPr>
            <a:r>
              <a:rPr lang="en-US" sz="1741">
                <a:solidFill>
                  <a:srgbClr val="FFFFFF"/>
                </a:solidFill>
                <a:latin typeface="Open Sans"/>
                <a:ea typeface="Open Sans"/>
                <a:cs typeface="Open Sans"/>
                <a:sym typeface="Open Sans"/>
              </a:rPr>
              <a:t>Welcome to my professional portfolio. I am Bhavesh Sharma, a data scientist with a robust foundation in data analysis, machine learning, and data visualization. My journey in the data science field has equipped me with a diverse skill set that combines technical proficiency with a deep understanding of business dynamics. My work revolves around extracting actionable insights from complex datasets to drive informed decision-making and strategic initiatives.</a:t>
            </a:r>
          </a:p>
        </p:txBody>
      </p:sp>
      <p:sp>
        <p:nvSpPr>
          <p:cNvPr name="TextBox 7" id="7"/>
          <p:cNvSpPr txBox="true"/>
          <p:nvPr/>
        </p:nvSpPr>
        <p:spPr>
          <a:xfrm rot="0">
            <a:off x="1973228" y="7249959"/>
            <a:ext cx="7974213" cy="2052320"/>
          </a:xfrm>
          <a:prstGeom prst="rect">
            <a:avLst/>
          </a:prstGeom>
        </p:spPr>
        <p:txBody>
          <a:bodyPr anchor="t" rtlCol="false" tIns="0" lIns="0" bIns="0" rIns="0">
            <a:spAutoFit/>
          </a:bodyPr>
          <a:lstStyle/>
          <a:p>
            <a:pPr algn="l">
              <a:lnSpc>
                <a:spcPts val="2379"/>
              </a:lnSpc>
            </a:pPr>
            <a:r>
              <a:rPr lang="en-US" sz="1699">
                <a:solidFill>
                  <a:srgbClr val="FFFFFF"/>
                </a:solidFill>
                <a:latin typeface="Open Sans"/>
                <a:ea typeface="Open Sans"/>
                <a:cs typeface="Open Sans"/>
                <a:sym typeface="Open Sans"/>
              </a:rPr>
              <a:t>I am passionate about leveraging data to uncover hidden patterns, solve intricate problems, and create value for businesses. My experience spans across various industries, where I have developed and deployed predictive models, performed statistical analyses, and created compelling data visualizations. My expertise in SQL, Python, and advanced analytical techniques allows me to transform raw data into meaningful insights.</a:t>
            </a:r>
          </a:p>
          <a:p>
            <a:pPr algn="l">
              <a:lnSpc>
                <a:spcPts val="2379"/>
              </a:lnSpc>
              <a:spcBef>
                <a:spcPct val="0"/>
              </a:spcBef>
            </a:pPr>
          </a:p>
        </p:txBody>
      </p:sp>
      <p:sp>
        <p:nvSpPr>
          <p:cNvPr name="TextBox 8" id="8"/>
          <p:cNvSpPr txBox="true"/>
          <p:nvPr/>
        </p:nvSpPr>
        <p:spPr>
          <a:xfrm rot="0">
            <a:off x="1973228" y="6685578"/>
            <a:ext cx="2378606" cy="339725"/>
          </a:xfrm>
          <a:prstGeom prst="rect">
            <a:avLst/>
          </a:prstGeom>
        </p:spPr>
        <p:txBody>
          <a:bodyPr anchor="t" rtlCol="false" tIns="0" lIns="0" bIns="0" rIns="0">
            <a:spAutoFit/>
          </a:bodyPr>
          <a:lstStyle/>
          <a:p>
            <a:pPr algn="l">
              <a:lnSpc>
                <a:spcPts val="2799"/>
              </a:lnSpc>
              <a:spcBef>
                <a:spcPct val="0"/>
              </a:spcBef>
            </a:pPr>
            <a:r>
              <a:rPr lang="en-US" sz="1999">
                <a:solidFill>
                  <a:srgbClr val="FFFFFF"/>
                </a:solidFill>
                <a:latin typeface="Open Sans Bold"/>
                <a:ea typeface="Open Sans Bold"/>
                <a:cs typeface="Open Sans Bold"/>
                <a:sym typeface="Open Sans Bold"/>
              </a:rPr>
              <a:t>About Me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F2020"/>
        </a:solidFill>
      </p:bgPr>
    </p:bg>
    <p:spTree>
      <p:nvGrpSpPr>
        <p:cNvPr id="1" name=""/>
        <p:cNvGrpSpPr/>
        <p:nvPr/>
      </p:nvGrpSpPr>
      <p:grpSpPr>
        <a:xfrm>
          <a:off x="0" y="0"/>
          <a:ext cx="0" cy="0"/>
          <a:chOff x="0" y="0"/>
          <a:chExt cx="0" cy="0"/>
        </a:xfrm>
      </p:grpSpPr>
      <p:grpSp>
        <p:nvGrpSpPr>
          <p:cNvPr name="Group 2" id="2"/>
          <p:cNvGrpSpPr/>
          <p:nvPr/>
        </p:nvGrpSpPr>
        <p:grpSpPr>
          <a:xfrm rot="0">
            <a:off x="0" y="1028700"/>
            <a:ext cx="7064752" cy="8229600"/>
            <a:chOff x="0" y="0"/>
            <a:chExt cx="9419670" cy="10972800"/>
          </a:xfrm>
        </p:grpSpPr>
        <p:pic>
          <p:nvPicPr>
            <p:cNvPr name="Picture 3" id="3"/>
            <p:cNvPicPr>
              <a:picLocks noChangeAspect="true"/>
            </p:cNvPicPr>
            <p:nvPr/>
          </p:nvPicPr>
          <p:blipFill>
            <a:blip r:embed="rId2"/>
            <a:srcRect l="21402" t="0" r="21402" b="0"/>
            <a:stretch>
              <a:fillRect/>
            </a:stretch>
          </p:blipFill>
          <p:spPr>
            <a:xfrm flipH="false" flipV="false">
              <a:off x="0" y="0"/>
              <a:ext cx="9419670" cy="10972800"/>
            </a:xfrm>
            <a:prstGeom prst="rect">
              <a:avLst/>
            </a:prstGeom>
          </p:spPr>
        </p:pic>
      </p:grpSp>
      <p:sp>
        <p:nvSpPr>
          <p:cNvPr name="TextBox 4" id="4"/>
          <p:cNvSpPr txBox="true"/>
          <p:nvPr/>
        </p:nvSpPr>
        <p:spPr>
          <a:xfrm rot="0">
            <a:off x="9770186" y="1076325"/>
            <a:ext cx="4256688" cy="859155"/>
          </a:xfrm>
          <a:prstGeom prst="rect">
            <a:avLst/>
          </a:prstGeom>
        </p:spPr>
        <p:txBody>
          <a:bodyPr anchor="t" rtlCol="false" tIns="0" lIns="0" bIns="0" rIns="0">
            <a:spAutoFit/>
          </a:bodyPr>
          <a:lstStyle/>
          <a:p>
            <a:pPr algn="l">
              <a:lnSpc>
                <a:spcPts val="6660"/>
              </a:lnSpc>
            </a:pPr>
            <a:r>
              <a:rPr lang="en-US" sz="6000">
                <a:solidFill>
                  <a:srgbClr val="FFFFFF"/>
                </a:solidFill>
                <a:latin typeface="Inter Bold"/>
                <a:ea typeface="Inter Bold"/>
                <a:cs typeface="Inter Bold"/>
                <a:sym typeface="Inter Bold"/>
              </a:rPr>
              <a:t>What I DO</a:t>
            </a:r>
          </a:p>
        </p:txBody>
      </p:sp>
      <p:sp>
        <p:nvSpPr>
          <p:cNvPr name="AutoShape 5" id="5"/>
          <p:cNvSpPr/>
          <p:nvPr/>
        </p:nvSpPr>
        <p:spPr>
          <a:xfrm>
            <a:off x="9938079" y="1945005"/>
            <a:ext cx="1402071" cy="0"/>
          </a:xfrm>
          <a:prstGeom prst="line">
            <a:avLst/>
          </a:prstGeom>
          <a:ln cap="flat" w="19050">
            <a:solidFill>
              <a:srgbClr val="FFFFFF"/>
            </a:solidFill>
            <a:prstDash val="solid"/>
            <a:headEnd type="none" len="sm" w="sm"/>
            <a:tailEnd type="none" len="sm" w="sm"/>
          </a:ln>
        </p:spPr>
      </p:sp>
      <p:sp>
        <p:nvSpPr>
          <p:cNvPr name="TextBox 6" id="6"/>
          <p:cNvSpPr txBox="true"/>
          <p:nvPr/>
        </p:nvSpPr>
        <p:spPr>
          <a:xfrm rot="0">
            <a:off x="7554520" y="2435037"/>
            <a:ext cx="8573423" cy="5057816"/>
          </a:xfrm>
          <a:prstGeom prst="rect">
            <a:avLst/>
          </a:prstGeom>
        </p:spPr>
        <p:txBody>
          <a:bodyPr anchor="t" rtlCol="false" tIns="0" lIns="0" bIns="0" rIns="0">
            <a:spAutoFit/>
          </a:bodyPr>
          <a:lstStyle/>
          <a:p>
            <a:pPr algn="l">
              <a:lnSpc>
                <a:spcPts val="3147"/>
              </a:lnSpc>
            </a:pPr>
          </a:p>
          <a:p>
            <a:pPr algn="l" marL="485425" indent="-242713" lvl="1">
              <a:lnSpc>
                <a:spcPts val="3147"/>
              </a:lnSpc>
              <a:buFont typeface="Arial"/>
              <a:buChar char="•"/>
            </a:pPr>
            <a:r>
              <a:rPr lang="en-US" sz="2248">
                <a:solidFill>
                  <a:srgbClr val="FFFFFF"/>
                </a:solidFill>
                <a:latin typeface="Open Sans Bold"/>
                <a:ea typeface="Open Sans Bold"/>
                <a:cs typeface="Open Sans Bold"/>
                <a:sym typeface="Open Sans Bold"/>
              </a:rPr>
              <a:t>Data Analysis:</a:t>
            </a:r>
            <a:r>
              <a:rPr lang="en-US" sz="2248">
                <a:solidFill>
                  <a:srgbClr val="FFFFFF"/>
                </a:solidFill>
                <a:latin typeface="Open Sans"/>
                <a:ea typeface="Open Sans"/>
                <a:cs typeface="Open Sans"/>
                <a:sym typeface="Open Sans"/>
              </a:rPr>
              <a:t> Analyzing large datasets to identify trends, patterns, and correlations that inform business strategies.</a:t>
            </a:r>
          </a:p>
          <a:p>
            <a:pPr algn="l">
              <a:lnSpc>
                <a:spcPts val="3147"/>
              </a:lnSpc>
            </a:pPr>
          </a:p>
          <a:p>
            <a:pPr algn="l" marL="485425" indent="-242713" lvl="1">
              <a:lnSpc>
                <a:spcPts val="3147"/>
              </a:lnSpc>
              <a:buFont typeface="Arial"/>
              <a:buChar char="•"/>
            </a:pPr>
            <a:r>
              <a:rPr lang="en-US" sz="2248">
                <a:solidFill>
                  <a:srgbClr val="FFFFFF"/>
                </a:solidFill>
                <a:latin typeface="Open Sans Bold"/>
                <a:ea typeface="Open Sans Bold"/>
                <a:cs typeface="Open Sans Bold"/>
                <a:sym typeface="Open Sans Bold"/>
              </a:rPr>
              <a:t>Machine Learning:</a:t>
            </a:r>
            <a:r>
              <a:rPr lang="en-US" sz="2248">
                <a:solidFill>
                  <a:srgbClr val="FFFFFF"/>
                </a:solidFill>
                <a:latin typeface="Open Sans"/>
                <a:ea typeface="Open Sans"/>
                <a:cs typeface="Open Sans"/>
                <a:sym typeface="Open Sans"/>
              </a:rPr>
              <a:t> Building and deploying predictive models to forecast outcomes and optimize processes.</a:t>
            </a:r>
          </a:p>
          <a:p>
            <a:pPr algn="l">
              <a:lnSpc>
                <a:spcPts val="3147"/>
              </a:lnSpc>
            </a:pPr>
          </a:p>
          <a:p>
            <a:pPr algn="l" marL="485425" indent="-242713" lvl="1">
              <a:lnSpc>
                <a:spcPts val="3147"/>
              </a:lnSpc>
              <a:buFont typeface="Arial"/>
              <a:buChar char="•"/>
            </a:pPr>
            <a:r>
              <a:rPr lang="en-US" sz="2248">
                <a:solidFill>
                  <a:srgbClr val="FFFFFF"/>
                </a:solidFill>
                <a:latin typeface="Open Sans Bold"/>
                <a:ea typeface="Open Sans Bold"/>
                <a:cs typeface="Open Sans Bold"/>
                <a:sym typeface="Open Sans Bold"/>
              </a:rPr>
              <a:t>Data Visualization:</a:t>
            </a:r>
            <a:r>
              <a:rPr lang="en-US" sz="2248">
                <a:solidFill>
                  <a:srgbClr val="FFFFFF"/>
                </a:solidFill>
                <a:latin typeface="Open Sans"/>
                <a:ea typeface="Open Sans"/>
                <a:cs typeface="Open Sans"/>
                <a:sym typeface="Open Sans"/>
              </a:rPr>
              <a:t> Crafting interactive and insightful visualizations to communicate data-driven stories effectively.</a:t>
            </a:r>
          </a:p>
          <a:p>
            <a:pPr algn="l">
              <a:lnSpc>
                <a:spcPts val="3147"/>
              </a:lnSpc>
            </a:pPr>
          </a:p>
          <a:p>
            <a:pPr algn="l" marL="485425" indent="-242713" lvl="1">
              <a:lnSpc>
                <a:spcPts val="3147"/>
              </a:lnSpc>
              <a:buFont typeface="Arial"/>
              <a:buChar char="•"/>
            </a:pPr>
            <a:r>
              <a:rPr lang="en-US" sz="2248">
                <a:solidFill>
                  <a:srgbClr val="FFFFFF"/>
                </a:solidFill>
                <a:latin typeface="Open Sans Bold"/>
                <a:ea typeface="Open Sans Bold"/>
                <a:cs typeface="Open Sans Bold"/>
                <a:sym typeface="Open Sans Bold"/>
              </a:rPr>
              <a:t>Business Intelligence: </a:t>
            </a:r>
            <a:r>
              <a:rPr lang="en-US" sz="2248">
                <a:solidFill>
                  <a:srgbClr val="FFFFFF"/>
                </a:solidFill>
                <a:latin typeface="Open Sans"/>
                <a:ea typeface="Open Sans"/>
                <a:cs typeface="Open Sans"/>
                <a:sym typeface="Open Sans"/>
              </a:rPr>
              <a:t>Utilizing data to support decision-making, enhance operational efficiency, and drive growth.</a:t>
            </a:r>
          </a:p>
          <a:p>
            <a:pPr algn="l">
              <a:lnSpc>
                <a:spcPts val="3147"/>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F2020"/>
        </a:solidFill>
      </p:bgPr>
    </p:bg>
    <p:spTree>
      <p:nvGrpSpPr>
        <p:cNvPr id="1" name=""/>
        <p:cNvGrpSpPr/>
        <p:nvPr/>
      </p:nvGrpSpPr>
      <p:grpSpPr>
        <a:xfrm>
          <a:off x="0" y="0"/>
          <a:ext cx="0" cy="0"/>
          <a:chOff x="0" y="0"/>
          <a:chExt cx="0" cy="0"/>
        </a:xfrm>
      </p:grpSpPr>
      <p:grpSp>
        <p:nvGrpSpPr>
          <p:cNvPr name="Group 2" id="2"/>
          <p:cNvGrpSpPr/>
          <p:nvPr/>
        </p:nvGrpSpPr>
        <p:grpSpPr>
          <a:xfrm rot="0">
            <a:off x="0" y="0"/>
            <a:ext cx="10031554" cy="10287000"/>
            <a:chOff x="0" y="0"/>
            <a:chExt cx="13375405" cy="13716000"/>
          </a:xfrm>
        </p:grpSpPr>
        <p:pic>
          <p:nvPicPr>
            <p:cNvPr name="Picture 3" id="3"/>
            <p:cNvPicPr>
              <a:picLocks noChangeAspect="true"/>
            </p:cNvPicPr>
            <p:nvPr/>
          </p:nvPicPr>
          <p:blipFill>
            <a:blip r:embed="rId2"/>
            <a:srcRect l="22606" t="0" r="22606" b="0"/>
            <a:stretch>
              <a:fillRect/>
            </a:stretch>
          </p:blipFill>
          <p:spPr>
            <a:xfrm flipH="false" flipV="false">
              <a:off x="0" y="0"/>
              <a:ext cx="13375405" cy="13716000"/>
            </a:xfrm>
            <a:prstGeom prst="rect">
              <a:avLst/>
            </a:prstGeom>
          </p:spPr>
        </p:pic>
      </p:grpSp>
      <p:sp>
        <p:nvSpPr>
          <p:cNvPr name="TextBox 4" id="4"/>
          <p:cNvSpPr txBox="true"/>
          <p:nvPr/>
        </p:nvSpPr>
        <p:spPr>
          <a:xfrm rot="0">
            <a:off x="11319910" y="1077564"/>
            <a:ext cx="4256688" cy="859006"/>
          </a:xfrm>
          <a:prstGeom prst="rect">
            <a:avLst/>
          </a:prstGeom>
        </p:spPr>
        <p:txBody>
          <a:bodyPr anchor="t" rtlCol="false" tIns="0" lIns="0" bIns="0" rIns="0">
            <a:spAutoFit/>
          </a:bodyPr>
          <a:lstStyle/>
          <a:p>
            <a:pPr algn="l">
              <a:lnSpc>
                <a:spcPts val="6660"/>
              </a:lnSpc>
            </a:pPr>
            <a:r>
              <a:rPr lang="en-US" sz="6000">
                <a:solidFill>
                  <a:srgbClr val="FFFFFF"/>
                </a:solidFill>
                <a:latin typeface="Inter Bold"/>
                <a:ea typeface="Inter Bold"/>
                <a:cs typeface="Inter Bold"/>
                <a:sym typeface="Inter Bold"/>
              </a:rPr>
              <a:t>My Vision</a:t>
            </a:r>
          </a:p>
        </p:txBody>
      </p:sp>
      <p:sp>
        <p:nvSpPr>
          <p:cNvPr name="AutoShape 5" id="5"/>
          <p:cNvSpPr/>
          <p:nvPr/>
        </p:nvSpPr>
        <p:spPr>
          <a:xfrm>
            <a:off x="11318881" y="1936570"/>
            <a:ext cx="5940419" cy="0"/>
          </a:xfrm>
          <a:prstGeom prst="line">
            <a:avLst/>
          </a:prstGeom>
          <a:ln cap="flat" w="19050">
            <a:solidFill>
              <a:srgbClr val="FFFFFF"/>
            </a:solidFill>
            <a:prstDash val="solid"/>
            <a:headEnd type="none" len="sm" w="sm"/>
            <a:tailEnd type="none" len="sm" w="sm"/>
          </a:ln>
        </p:spPr>
      </p:sp>
      <p:sp>
        <p:nvSpPr>
          <p:cNvPr name="TextBox 6" id="6"/>
          <p:cNvSpPr txBox="true"/>
          <p:nvPr/>
        </p:nvSpPr>
        <p:spPr>
          <a:xfrm rot="0">
            <a:off x="11674154" y="2903611"/>
            <a:ext cx="6421076" cy="2144233"/>
          </a:xfrm>
          <a:prstGeom prst="rect">
            <a:avLst/>
          </a:prstGeom>
        </p:spPr>
        <p:txBody>
          <a:bodyPr anchor="t" rtlCol="false" tIns="0" lIns="0" bIns="0" rIns="0">
            <a:spAutoFit/>
          </a:bodyPr>
          <a:lstStyle/>
          <a:p>
            <a:pPr algn="just">
              <a:lnSpc>
                <a:spcPts val="2897"/>
              </a:lnSpc>
              <a:spcBef>
                <a:spcPct val="0"/>
              </a:spcBef>
            </a:pPr>
            <a:r>
              <a:rPr lang="en-US" sz="2069">
                <a:solidFill>
                  <a:srgbClr val="FFFFFF"/>
                </a:solidFill>
                <a:latin typeface="Open Sans"/>
                <a:ea typeface="Open Sans"/>
                <a:cs typeface="Open Sans"/>
                <a:sym typeface="Open Sans"/>
              </a:rPr>
              <a:t>In an era where data is a vital asset, my vision is to continue pushing the boundaries of what can be achieved through data science. I am committed to lifelong learning and staying abreast of the latest developments in the field to deliver cutting-edge solutions.</a:t>
            </a:r>
          </a:p>
        </p:txBody>
      </p:sp>
      <p:sp>
        <p:nvSpPr>
          <p:cNvPr name="TextBox 7" id="7"/>
          <p:cNvSpPr txBox="true"/>
          <p:nvPr/>
        </p:nvSpPr>
        <p:spPr>
          <a:xfrm rot="0">
            <a:off x="10296155" y="3024407"/>
            <a:ext cx="1113397" cy="827893"/>
          </a:xfrm>
          <a:prstGeom prst="rect">
            <a:avLst/>
          </a:prstGeom>
        </p:spPr>
        <p:txBody>
          <a:bodyPr anchor="t" rtlCol="false" tIns="0" lIns="0" bIns="0" rIns="0">
            <a:spAutoFit/>
          </a:bodyPr>
          <a:lstStyle/>
          <a:p>
            <a:pPr algn="l">
              <a:lnSpc>
                <a:spcPts val="6859"/>
              </a:lnSpc>
              <a:spcBef>
                <a:spcPct val="0"/>
              </a:spcBef>
            </a:pPr>
            <a:r>
              <a:rPr lang="en-US" sz="4899">
                <a:solidFill>
                  <a:srgbClr val="FFFFFF"/>
                </a:solidFill>
                <a:latin typeface="Open Sans Bold"/>
                <a:ea typeface="Open Sans Bold"/>
                <a:cs typeface="Open Sans Bold"/>
                <a:sym typeface="Open Sans Bold"/>
              </a:rPr>
              <a:t>01.</a:t>
            </a:r>
          </a:p>
        </p:txBody>
      </p:sp>
      <p:sp>
        <p:nvSpPr>
          <p:cNvPr name="TextBox 8" id="8"/>
          <p:cNvSpPr txBox="true"/>
          <p:nvPr/>
        </p:nvSpPr>
        <p:spPr>
          <a:xfrm rot="0">
            <a:off x="11674154" y="5899394"/>
            <a:ext cx="6421076" cy="2144233"/>
          </a:xfrm>
          <a:prstGeom prst="rect">
            <a:avLst/>
          </a:prstGeom>
        </p:spPr>
        <p:txBody>
          <a:bodyPr anchor="t" rtlCol="false" tIns="0" lIns="0" bIns="0" rIns="0">
            <a:spAutoFit/>
          </a:bodyPr>
          <a:lstStyle/>
          <a:p>
            <a:pPr algn="just">
              <a:lnSpc>
                <a:spcPts val="2897"/>
              </a:lnSpc>
              <a:spcBef>
                <a:spcPct val="0"/>
              </a:spcBef>
            </a:pPr>
            <a:r>
              <a:rPr lang="en-US" sz="2069">
                <a:solidFill>
                  <a:srgbClr val="FFFFFF"/>
                </a:solidFill>
                <a:latin typeface="Open Sans"/>
                <a:ea typeface="Open Sans"/>
                <a:cs typeface="Open Sans"/>
                <a:sym typeface="Open Sans"/>
              </a:rPr>
              <a:t>I believe in a holistic approach to data science that combines technical rigor with creative problem-solving. My goal is to not only provide accurate and reliable analysis but also to translate complex data into clear, actionable insights that stakeholders can easily understand and act upon.</a:t>
            </a:r>
          </a:p>
        </p:txBody>
      </p:sp>
      <p:sp>
        <p:nvSpPr>
          <p:cNvPr name="TextBox 9" id="9"/>
          <p:cNvSpPr txBox="true"/>
          <p:nvPr/>
        </p:nvSpPr>
        <p:spPr>
          <a:xfrm rot="0">
            <a:off x="10205484" y="6391275"/>
            <a:ext cx="1113397" cy="827893"/>
          </a:xfrm>
          <a:prstGeom prst="rect">
            <a:avLst/>
          </a:prstGeom>
        </p:spPr>
        <p:txBody>
          <a:bodyPr anchor="t" rtlCol="false" tIns="0" lIns="0" bIns="0" rIns="0">
            <a:spAutoFit/>
          </a:bodyPr>
          <a:lstStyle/>
          <a:p>
            <a:pPr algn="l">
              <a:lnSpc>
                <a:spcPts val="6859"/>
              </a:lnSpc>
              <a:spcBef>
                <a:spcPct val="0"/>
              </a:spcBef>
            </a:pPr>
            <a:r>
              <a:rPr lang="en-US" sz="4899">
                <a:solidFill>
                  <a:srgbClr val="FFFFFF"/>
                </a:solidFill>
                <a:latin typeface="Open Sans Bold"/>
                <a:ea typeface="Open Sans Bold"/>
                <a:cs typeface="Open Sans Bold"/>
                <a:sym typeface="Open Sans Bold"/>
              </a:rPr>
              <a:t>02.</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1F2020"/>
        </a:solidFill>
      </p:bgPr>
    </p:bg>
    <p:spTree>
      <p:nvGrpSpPr>
        <p:cNvPr id="1" name=""/>
        <p:cNvGrpSpPr/>
        <p:nvPr/>
      </p:nvGrpSpPr>
      <p:grpSpPr>
        <a:xfrm>
          <a:off x="0" y="0"/>
          <a:ext cx="0" cy="0"/>
          <a:chOff x="0" y="0"/>
          <a:chExt cx="0" cy="0"/>
        </a:xfrm>
      </p:grpSpPr>
      <p:sp>
        <p:nvSpPr>
          <p:cNvPr name="TextBox 2" id="2"/>
          <p:cNvSpPr txBox="true"/>
          <p:nvPr/>
        </p:nvSpPr>
        <p:spPr>
          <a:xfrm rot="0">
            <a:off x="562858" y="1531675"/>
            <a:ext cx="7170772" cy="859155"/>
          </a:xfrm>
          <a:prstGeom prst="rect">
            <a:avLst/>
          </a:prstGeom>
        </p:spPr>
        <p:txBody>
          <a:bodyPr anchor="t" rtlCol="false" tIns="0" lIns="0" bIns="0" rIns="0">
            <a:spAutoFit/>
          </a:bodyPr>
          <a:lstStyle/>
          <a:p>
            <a:pPr algn="l">
              <a:lnSpc>
                <a:spcPts val="6660"/>
              </a:lnSpc>
            </a:pPr>
            <a:r>
              <a:rPr lang="en-US" sz="6000">
                <a:solidFill>
                  <a:srgbClr val="FFFFFF"/>
                </a:solidFill>
                <a:latin typeface="Inter Bold"/>
                <a:ea typeface="Inter Bold"/>
                <a:cs typeface="Inter Bold"/>
                <a:sym typeface="Inter Bold"/>
              </a:rPr>
              <a:t>Work Experience</a:t>
            </a:r>
          </a:p>
        </p:txBody>
      </p:sp>
      <p:sp>
        <p:nvSpPr>
          <p:cNvPr name="AutoShape 3" id="3"/>
          <p:cNvSpPr/>
          <p:nvPr/>
        </p:nvSpPr>
        <p:spPr>
          <a:xfrm flipV="true">
            <a:off x="571141" y="2371780"/>
            <a:ext cx="5977134" cy="9525"/>
          </a:xfrm>
          <a:prstGeom prst="line">
            <a:avLst/>
          </a:prstGeom>
          <a:ln cap="flat" w="19050">
            <a:solidFill>
              <a:srgbClr val="FFFFFF"/>
            </a:solidFill>
            <a:prstDash val="solid"/>
            <a:headEnd type="none" len="sm" w="sm"/>
            <a:tailEnd type="none" len="sm" w="sm"/>
          </a:ln>
        </p:spPr>
      </p:sp>
      <p:sp>
        <p:nvSpPr>
          <p:cNvPr name="TextBox 4" id="4"/>
          <p:cNvSpPr txBox="true"/>
          <p:nvPr/>
        </p:nvSpPr>
        <p:spPr>
          <a:xfrm rot="0">
            <a:off x="1676255" y="3062976"/>
            <a:ext cx="6658058" cy="5067828"/>
          </a:xfrm>
          <a:prstGeom prst="rect">
            <a:avLst/>
          </a:prstGeom>
        </p:spPr>
        <p:txBody>
          <a:bodyPr anchor="t" rtlCol="false" tIns="0" lIns="0" bIns="0" rIns="0">
            <a:spAutoFit/>
          </a:bodyPr>
          <a:lstStyle/>
          <a:p>
            <a:pPr algn="l">
              <a:lnSpc>
                <a:spcPts val="3120"/>
              </a:lnSpc>
            </a:pPr>
            <a:r>
              <a:rPr lang="en-US" sz="2229">
                <a:solidFill>
                  <a:srgbClr val="FFFFFF"/>
                </a:solidFill>
                <a:latin typeface="Open Sans Bold"/>
                <a:ea typeface="Open Sans Bold"/>
                <a:cs typeface="Open Sans Bold"/>
                <a:sym typeface="Open Sans Bold"/>
              </a:rPr>
              <a:t>Continuum Global Solutions</a:t>
            </a:r>
          </a:p>
          <a:p>
            <a:pPr algn="l">
              <a:lnSpc>
                <a:spcPts val="3120"/>
              </a:lnSpc>
            </a:pPr>
            <a:r>
              <a:rPr lang="en-US" sz="2229">
                <a:solidFill>
                  <a:srgbClr val="FFFFFF"/>
                </a:solidFill>
                <a:latin typeface="Open Sans"/>
                <a:ea typeface="Open Sans"/>
                <a:cs typeface="Open Sans"/>
                <a:sym typeface="Open Sans"/>
              </a:rPr>
              <a:t>Associate Analyst Network Services</a:t>
            </a:r>
          </a:p>
          <a:p>
            <a:pPr algn="l">
              <a:lnSpc>
                <a:spcPts val="3120"/>
              </a:lnSpc>
            </a:pPr>
            <a:r>
              <a:rPr lang="en-US" sz="2229">
                <a:solidFill>
                  <a:srgbClr val="FFFFFF"/>
                </a:solidFill>
                <a:latin typeface="Open Sans"/>
                <a:ea typeface="Open Sans"/>
                <a:cs typeface="Open Sans"/>
                <a:sym typeface="Open Sans"/>
              </a:rPr>
              <a:t>Aug 2022 - Present</a:t>
            </a:r>
          </a:p>
          <a:p>
            <a:pPr algn="l">
              <a:lnSpc>
                <a:spcPts val="3120"/>
              </a:lnSpc>
            </a:pPr>
          </a:p>
          <a:p>
            <a:pPr algn="l" marL="481290" indent="-240645" lvl="1">
              <a:lnSpc>
                <a:spcPts val="3120"/>
              </a:lnSpc>
              <a:buFont typeface="Arial"/>
              <a:buChar char="•"/>
            </a:pPr>
            <a:r>
              <a:rPr lang="en-US" sz="2229">
                <a:solidFill>
                  <a:srgbClr val="FFFFFF"/>
                </a:solidFill>
                <a:latin typeface="Open Sans"/>
                <a:ea typeface="Open Sans"/>
                <a:cs typeface="Open Sans"/>
                <a:sym typeface="Open Sans"/>
              </a:rPr>
              <a:t>Conducted data analysis and created detailed reports to support decision-making for key business initiatives.</a:t>
            </a:r>
          </a:p>
          <a:p>
            <a:pPr algn="l" marL="481290" indent="-240645" lvl="1">
              <a:lnSpc>
                <a:spcPts val="3120"/>
              </a:lnSpc>
              <a:buFont typeface="Arial"/>
              <a:buChar char="•"/>
            </a:pPr>
            <a:r>
              <a:rPr lang="en-US" sz="2229">
                <a:solidFill>
                  <a:srgbClr val="FFFFFF"/>
                </a:solidFill>
                <a:latin typeface="Open Sans"/>
                <a:ea typeface="Open Sans"/>
                <a:cs typeface="Open Sans"/>
                <a:sym typeface="Open Sans"/>
              </a:rPr>
              <a:t>Supported Network Services by resolving network issues.</a:t>
            </a:r>
          </a:p>
          <a:p>
            <a:pPr algn="l" marL="481290" indent="-240645" lvl="1">
              <a:lnSpc>
                <a:spcPts val="3120"/>
              </a:lnSpc>
              <a:buFont typeface="Arial"/>
              <a:buChar char="•"/>
            </a:pPr>
            <a:r>
              <a:rPr lang="en-US" sz="2229">
                <a:solidFill>
                  <a:srgbClr val="FFFFFF"/>
                </a:solidFill>
                <a:latin typeface="Open Sans"/>
                <a:ea typeface="Open Sans"/>
                <a:cs typeface="Open Sans"/>
                <a:sym typeface="Open Sans"/>
              </a:rPr>
              <a:t>Created Power-Bi dashboards to display employee performance and incentives.</a:t>
            </a:r>
          </a:p>
          <a:p>
            <a:pPr algn="l">
              <a:lnSpc>
                <a:spcPts val="3120"/>
              </a:lnSpc>
            </a:pPr>
          </a:p>
          <a:p>
            <a:pPr algn="l">
              <a:lnSpc>
                <a:spcPts val="3120"/>
              </a:lnSpc>
              <a:spcBef>
                <a:spcPct val="0"/>
              </a:spcBef>
            </a:pPr>
          </a:p>
        </p:txBody>
      </p:sp>
      <p:sp>
        <p:nvSpPr>
          <p:cNvPr name="TextBox 5" id="5"/>
          <p:cNvSpPr txBox="true"/>
          <p:nvPr/>
        </p:nvSpPr>
        <p:spPr>
          <a:xfrm rot="0">
            <a:off x="562858" y="2892690"/>
            <a:ext cx="1113397" cy="827893"/>
          </a:xfrm>
          <a:prstGeom prst="rect">
            <a:avLst/>
          </a:prstGeom>
        </p:spPr>
        <p:txBody>
          <a:bodyPr anchor="t" rtlCol="false" tIns="0" lIns="0" bIns="0" rIns="0">
            <a:spAutoFit/>
          </a:bodyPr>
          <a:lstStyle/>
          <a:p>
            <a:pPr algn="l">
              <a:lnSpc>
                <a:spcPts val="6859"/>
              </a:lnSpc>
              <a:spcBef>
                <a:spcPct val="0"/>
              </a:spcBef>
            </a:pPr>
            <a:r>
              <a:rPr lang="en-US" sz="4899">
                <a:solidFill>
                  <a:srgbClr val="FFFFFF"/>
                </a:solidFill>
                <a:latin typeface="Open Sans Bold"/>
                <a:ea typeface="Open Sans Bold"/>
                <a:cs typeface="Open Sans Bold"/>
                <a:sym typeface="Open Sans Bold"/>
              </a:rPr>
              <a:t>01.</a:t>
            </a:r>
          </a:p>
        </p:txBody>
      </p:sp>
      <p:sp>
        <p:nvSpPr>
          <p:cNvPr name="TextBox 6" id="6"/>
          <p:cNvSpPr txBox="true"/>
          <p:nvPr/>
        </p:nvSpPr>
        <p:spPr>
          <a:xfrm rot="0">
            <a:off x="9144000" y="2892690"/>
            <a:ext cx="1113397" cy="827893"/>
          </a:xfrm>
          <a:prstGeom prst="rect">
            <a:avLst/>
          </a:prstGeom>
        </p:spPr>
        <p:txBody>
          <a:bodyPr anchor="t" rtlCol="false" tIns="0" lIns="0" bIns="0" rIns="0">
            <a:spAutoFit/>
          </a:bodyPr>
          <a:lstStyle/>
          <a:p>
            <a:pPr algn="l">
              <a:lnSpc>
                <a:spcPts val="6859"/>
              </a:lnSpc>
              <a:spcBef>
                <a:spcPct val="0"/>
              </a:spcBef>
            </a:pPr>
            <a:r>
              <a:rPr lang="en-US" sz="4899">
                <a:solidFill>
                  <a:srgbClr val="FFFFFF"/>
                </a:solidFill>
                <a:latin typeface="Open Sans Bold"/>
                <a:ea typeface="Open Sans Bold"/>
                <a:cs typeface="Open Sans Bold"/>
                <a:sym typeface="Open Sans Bold"/>
              </a:rPr>
              <a:t>02.</a:t>
            </a:r>
          </a:p>
        </p:txBody>
      </p:sp>
      <p:sp>
        <p:nvSpPr>
          <p:cNvPr name="TextBox 7" id="7"/>
          <p:cNvSpPr txBox="true"/>
          <p:nvPr/>
        </p:nvSpPr>
        <p:spPr>
          <a:xfrm rot="0">
            <a:off x="10335130" y="3062976"/>
            <a:ext cx="6373775" cy="4903433"/>
          </a:xfrm>
          <a:prstGeom prst="rect">
            <a:avLst/>
          </a:prstGeom>
        </p:spPr>
        <p:txBody>
          <a:bodyPr anchor="t" rtlCol="false" tIns="0" lIns="0" bIns="0" rIns="0">
            <a:spAutoFit/>
          </a:bodyPr>
          <a:lstStyle/>
          <a:p>
            <a:pPr algn="l">
              <a:lnSpc>
                <a:spcPts val="3257"/>
              </a:lnSpc>
            </a:pPr>
            <a:r>
              <a:rPr lang="en-US" sz="2326">
                <a:solidFill>
                  <a:srgbClr val="FFFFFF"/>
                </a:solidFill>
                <a:latin typeface="Open Sans Bold"/>
                <a:ea typeface="Open Sans Bold"/>
                <a:cs typeface="Open Sans Bold"/>
                <a:sym typeface="Open Sans Bold"/>
              </a:rPr>
              <a:t>Datapure / Hammoq Infosys</a:t>
            </a:r>
          </a:p>
          <a:p>
            <a:pPr algn="l">
              <a:lnSpc>
                <a:spcPts val="3257"/>
              </a:lnSpc>
            </a:pPr>
            <a:r>
              <a:rPr lang="en-US" sz="2326">
                <a:solidFill>
                  <a:srgbClr val="FFFFFF"/>
                </a:solidFill>
                <a:latin typeface="Open Sans"/>
                <a:ea typeface="Open Sans"/>
                <a:cs typeface="Open Sans"/>
                <a:sym typeface="Open Sans"/>
              </a:rPr>
              <a:t>Data Annotator / Computer Vision Expert</a:t>
            </a:r>
          </a:p>
          <a:p>
            <a:pPr algn="l">
              <a:lnSpc>
                <a:spcPts val="3257"/>
              </a:lnSpc>
            </a:pPr>
            <a:r>
              <a:rPr lang="en-US" sz="2326">
                <a:solidFill>
                  <a:srgbClr val="FFFFFF"/>
                </a:solidFill>
                <a:latin typeface="Open Sans"/>
                <a:ea typeface="Open Sans"/>
                <a:cs typeface="Open Sans"/>
                <a:sym typeface="Open Sans"/>
              </a:rPr>
              <a:t>Dec 2021 - Aug 2022</a:t>
            </a:r>
          </a:p>
          <a:p>
            <a:pPr algn="l">
              <a:lnSpc>
                <a:spcPts val="3257"/>
              </a:lnSpc>
            </a:pPr>
          </a:p>
          <a:p>
            <a:pPr algn="l" marL="502285" indent="-251142" lvl="1">
              <a:lnSpc>
                <a:spcPts val="3257"/>
              </a:lnSpc>
              <a:buFont typeface="Arial"/>
              <a:buChar char="•"/>
            </a:pPr>
            <a:r>
              <a:rPr lang="en-US" sz="2326">
                <a:solidFill>
                  <a:srgbClr val="FFFFFF"/>
                </a:solidFill>
                <a:latin typeface="Open Sans"/>
                <a:ea typeface="Open Sans"/>
                <a:cs typeface="Open Sans"/>
                <a:sym typeface="Open Sans"/>
              </a:rPr>
              <a:t>Annotated various types of products like clothing and electronic items.</a:t>
            </a:r>
          </a:p>
          <a:p>
            <a:pPr algn="l" marL="502285" indent="-251142" lvl="1">
              <a:lnSpc>
                <a:spcPts val="3257"/>
              </a:lnSpc>
              <a:buFont typeface="Arial"/>
              <a:buChar char="•"/>
            </a:pPr>
            <a:r>
              <a:rPr lang="en-US" sz="2326">
                <a:solidFill>
                  <a:srgbClr val="FFFFFF"/>
                </a:solidFill>
                <a:latin typeface="Open Sans"/>
                <a:ea typeface="Open Sans"/>
                <a:cs typeface="Open Sans"/>
                <a:sym typeface="Open Sans"/>
              </a:rPr>
              <a:t>Listed products on websites like Amazon and E-bay.</a:t>
            </a:r>
          </a:p>
          <a:p>
            <a:pPr algn="l" marL="502285" indent="-251142" lvl="1">
              <a:lnSpc>
                <a:spcPts val="3257"/>
              </a:lnSpc>
              <a:buFont typeface="Arial"/>
              <a:buChar char="•"/>
            </a:pPr>
            <a:r>
              <a:rPr lang="en-US" sz="2326">
                <a:solidFill>
                  <a:srgbClr val="FFFFFF"/>
                </a:solidFill>
                <a:latin typeface="Open Sans"/>
                <a:ea typeface="Open Sans"/>
                <a:cs typeface="Open Sans"/>
                <a:sym typeface="Open Sans"/>
              </a:rPr>
              <a:t>Handled billing of supermarkets in the United States by viewing live telecasts of supermarkets.</a:t>
            </a:r>
          </a:p>
          <a:p>
            <a:pPr algn="l">
              <a:lnSpc>
                <a:spcPts val="3257"/>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F2020"/>
        </a:solidFill>
      </p:bgPr>
    </p:bg>
    <p:spTree>
      <p:nvGrpSpPr>
        <p:cNvPr id="1" name=""/>
        <p:cNvGrpSpPr/>
        <p:nvPr/>
      </p:nvGrpSpPr>
      <p:grpSpPr>
        <a:xfrm>
          <a:off x="0" y="0"/>
          <a:ext cx="0" cy="0"/>
          <a:chOff x="0" y="0"/>
          <a:chExt cx="0" cy="0"/>
        </a:xfrm>
      </p:grpSpPr>
      <p:grpSp>
        <p:nvGrpSpPr>
          <p:cNvPr name="Group 2" id="2"/>
          <p:cNvGrpSpPr/>
          <p:nvPr/>
        </p:nvGrpSpPr>
        <p:grpSpPr>
          <a:xfrm rot="0">
            <a:off x="1028700" y="1469460"/>
            <a:ext cx="7788840" cy="7788840"/>
            <a:chOff x="0" y="0"/>
            <a:chExt cx="10385120" cy="10385120"/>
          </a:xfrm>
        </p:grpSpPr>
        <p:pic>
          <p:nvPicPr>
            <p:cNvPr name="Picture 3" id="3"/>
            <p:cNvPicPr>
              <a:picLocks noChangeAspect="true"/>
            </p:cNvPicPr>
            <p:nvPr/>
          </p:nvPicPr>
          <p:blipFill>
            <a:blip r:embed="rId2"/>
            <a:srcRect l="0" t="0" r="0" b="23250"/>
            <a:stretch>
              <a:fillRect/>
            </a:stretch>
          </p:blipFill>
          <p:spPr>
            <a:xfrm flipH="false" flipV="false">
              <a:off x="0" y="0"/>
              <a:ext cx="10385120" cy="10385120"/>
            </a:xfrm>
            <a:prstGeom prst="rect">
              <a:avLst/>
            </a:prstGeom>
          </p:spPr>
        </p:pic>
      </p:grpSp>
      <p:sp>
        <p:nvSpPr>
          <p:cNvPr name="TextBox 4" id="4"/>
          <p:cNvSpPr txBox="true"/>
          <p:nvPr/>
        </p:nvSpPr>
        <p:spPr>
          <a:xfrm rot="0">
            <a:off x="9544963" y="1517085"/>
            <a:ext cx="5516895" cy="859155"/>
          </a:xfrm>
          <a:prstGeom prst="rect">
            <a:avLst/>
          </a:prstGeom>
        </p:spPr>
        <p:txBody>
          <a:bodyPr anchor="t" rtlCol="false" tIns="0" lIns="0" bIns="0" rIns="0">
            <a:spAutoFit/>
          </a:bodyPr>
          <a:lstStyle/>
          <a:p>
            <a:pPr algn="l">
              <a:lnSpc>
                <a:spcPts val="6660"/>
              </a:lnSpc>
            </a:pPr>
            <a:r>
              <a:rPr lang="en-US" sz="6000">
                <a:solidFill>
                  <a:srgbClr val="FFFFFF"/>
                </a:solidFill>
                <a:latin typeface="Inter Bold"/>
                <a:ea typeface="Inter Bold"/>
                <a:cs typeface="Inter Bold"/>
                <a:sym typeface="Inter Bold"/>
              </a:rPr>
              <a:t>My Projects</a:t>
            </a:r>
          </a:p>
        </p:txBody>
      </p:sp>
      <p:sp>
        <p:nvSpPr>
          <p:cNvPr name="AutoShape 5" id="5"/>
          <p:cNvSpPr/>
          <p:nvPr/>
        </p:nvSpPr>
        <p:spPr>
          <a:xfrm flipV="true">
            <a:off x="9544963" y="2376240"/>
            <a:ext cx="4344783" cy="9525"/>
          </a:xfrm>
          <a:prstGeom prst="line">
            <a:avLst/>
          </a:prstGeom>
          <a:ln cap="flat" w="19050">
            <a:solidFill>
              <a:srgbClr val="FFFFFF"/>
            </a:solidFill>
            <a:prstDash val="solid"/>
            <a:headEnd type="none" len="sm" w="sm"/>
            <a:tailEnd type="none" len="sm" w="sm"/>
          </a:ln>
        </p:spPr>
      </p:sp>
      <p:sp>
        <p:nvSpPr>
          <p:cNvPr name="TextBox 6" id="6"/>
          <p:cNvSpPr txBox="true"/>
          <p:nvPr/>
        </p:nvSpPr>
        <p:spPr>
          <a:xfrm rot="0">
            <a:off x="9544963" y="2785815"/>
            <a:ext cx="8145519" cy="3800455"/>
          </a:xfrm>
          <a:prstGeom prst="rect">
            <a:avLst/>
          </a:prstGeom>
        </p:spPr>
        <p:txBody>
          <a:bodyPr anchor="t" rtlCol="false" tIns="0" lIns="0" bIns="0" rIns="0">
            <a:spAutoFit/>
          </a:bodyPr>
          <a:lstStyle/>
          <a:p>
            <a:pPr algn="just">
              <a:lnSpc>
                <a:spcPts val="2805"/>
              </a:lnSpc>
            </a:pPr>
            <a:r>
              <a:rPr lang="en-US" sz="2004">
                <a:solidFill>
                  <a:srgbClr val="FFFFFF"/>
                </a:solidFill>
                <a:latin typeface="Open Sans Bold"/>
                <a:ea typeface="Open Sans Bold"/>
                <a:cs typeface="Open Sans Bold"/>
                <a:sym typeface="Open Sans Bold"/>
              </a:rPr>
              <a:t>Superstore Analysis</a:t>
            </a:r>
          </a:p>
          <a:p>
            <a:pPr algn="just">
              <a:lnSpc>
                <a:spcPts val="2525"/>
              </a:lnSpc>
            </a:pPr>
          </a:p>
          <a:p>
            <a:pPr algn="just" marL="389533" indent="-194767" lvl="1">
              <a:lnSpc>
                <a:spcPts val="2525"/>
              </a:lnSpc>
              <a:buFont typeface="Arial"/>
              <a:buChar char="•"/>
            </a:pPr>
            <a:r>
              <a:rPr lang="en-US" sz="1804">
                <a:solidFill>
                  <a:srgbClr val="FFFFFF"/>
                </a:solidFill>
                <a:latin typeface="Open Sans"/>
                <a:ea typeface="Open Sans"/>
                <a:cs typeface="Open Sans"/>
                <a:sym typeface="Open Sans"/>
              </a:rPr>
              <a:t>Analyzed sales performance for different food items, categories, and individual items to identify top-selling products and underperforming items.</a:t>
            </a:r>
          </a:p>
          <a:p>
            <a:pPr algn="just" marL="389533" indent="-194767" lvl="1">
              <a:lnSpc>
                <a:spcPts val="2525"/>
              </a:lnSpc>
              <a:buFont typeface="Arial"/>
              <a:buChar char="•"/>
            </a:pPr>
            <a:r>
              <a:rPr lang="en-US" sz="1804">
                <a:solidFill>
                  <a:srgbClr val="FFFFFF"/>
                </a:solidFill>
                <a:latin typeface="Open Sans"/>
                <a:ea typeface="Open Sans"/>
                <a:cs typeface="Open Sans"/>
                <a:sym typeface="Open Sans"/>
              </a:rPr>
              <a:t>Analyzed customer buying behavior, conducted profit analysis, and forecasted sales trends.</a:t>
            </a:r>
          </a:p>
          <a:p>
            <a:pPr algn="just" marL="389533" indent="-194767" lvl="1">
              <a:lnSpc>
                <a:spcPts val="2525"/>
              </a:lnSpc>
              <a:buFont typeface="Arial"/>
              <a:buChar char="•"/>
            </a:pPr>
            <a:r>
              <a:rPr lang="en-US" sz="1804">
                <a:solidFill>
                  <a:srgbClr val="FFFFFF"/>
                </a:solidFill>
                <a:latin typeface="Open Sans"/>
                <a:ea typeface="Open Sans"/>
                <a:cs typeface="Open Sans"/>
                <a:sym typeface="Open Sans"/>
              </a:rPr>
              <a:t>Segmented customers based on their buying behavior such as high-value customers and frequent buyers.</a:t>
            </a:r>
          </a:p>
          <a:p>
            <a:pPr algn="just" marL="389533" indent="-194767" lvl="1">
              <a:lnSpc>
                <a:spcPts val="2525"/>
              </a:lnSpc>
              <a:buFont typeface="Arial"/>
              <a:buChar char="•"/>
            </a:pPr>
            <a:r>
              <a:rPr lang="en-US" sz="1804">
                <a:solidFill>
                  <a:srgbClr val="FFFFFF"/>
                </a:solidFill>
                <a:latin typeface="Open Sans"/>
                <a:ea typeface="Open Sans"/>
                <a:cs typeface="Open Sans"/>
                <a:sym typeface="Open Sans"/>
              </a:rPr>
              <a:t>Forecasted high-demand items to tailor marketing strategies and promotions.</a:t>
            </a:r>
          </a:p>
          <a:p>
            <a:pPr algn="just">
              <a:lnSpc>
                <a:spcPts val="2446"/>
              </a:lnSpc>
              <a:spcBef>
                <a:spcPct val="0"/>
              </a:spcBef>
            </a:pPr>
          </a:p>
        </p:txBody>
      </p:sp>
      <p:sp>
        <p:nvSpPr>
          <p:cNvPr name="TextBox 7" id="7"/>
          <p:cNvSpPr txBox="true"/>
          <p:nvPr/>
        </p:nvSpPr>
        <p:spPr>
          <a:xfrm rot="0">
            <a:off x="9544963" y="6494159"/>
            <a:ext cx="8351716" cy="2542544"/>
          </a:xfrm>
          <a:prstGeom prst="rect">
            <a:avLst/>
          </a:prstGeom>
        </p:spPr>
        <p:txBody>
          <a:bodyPr anchor="t" rtlCol="false" tIns="0" lIns="0" bIns="0" rIns="0">
            <a:spAutoFit/>
          </a:bodyPr>
          <a:lstStyle/>
          <a:p>
            <a:pPr algn="l">
              <a:lnSpc>
                <a:spcPts val="2799"/>
              </a:lnSpc>
            </a:pPr>
            <a:r>
              <a:rPr lang="en-US" sz="1999">
                <a:solidFill>
                  <a:srgbClr val="FFFFFF"/>
                </a:solidFill>
                <a:latin typeface="Open Sans Bold"/>
                <a:ea typeface="Open Sans Bold"/>
                <a:cs typeface="Open Sans Bold"/>
                <a:sym typeface="Open Sans Bold"/>
              </a:rPr>
              <a:t>Zomato Analysis</a:t>
            </a:r>
          </a:p>
          <a:p>
            <a:pPr algn="l">
              <a:lnSpc>
                <a:spcPts val="2519"/>
              </a:lnSpc>
            </a:pPr>
          </a:p>
          <a:p>
            <a:pPr algn="l" marL="388588" indent="-194294" lvl="1">
              <a:lnSpc>
                <a:spcPts val="2519"/>
              </a:lnSpc>
              <a:buFont typeface="Arial"/>
              <a:buChar char="•"/>
            </a:pPr>
            <a:r>
              <a:rPr lang="en-US" sz="1799">
                <a:solidFill>
                  <a:srgbClr val="FFFFFF"/>
                </a:solidFill>
                <a:latin typeface="Open Sans"/>
                <a:ea typeface="Open Sans"/>
                <a:cs typeface="Open Sans"/>
                <a:sym typeface="Open Sans"/>
              </a:rPr>
              <a:t>Analyzed customer buying behavior and conducted profit analysis</a:t>
            </a:r>
            <a:r>
              <a:rPr lang="en-US" sz="1799">
                <a:solidFill>
                  <a:srgbClr val="FFFFFF"/>
                </a:solidFill>
                <a:latin typeface="Open Sans"/>
                <a:ea typeface="Open Sans"/>
                <a:cs typeface="Open Sans"/>
                <a:sym typeface="Open Sans"/>
              </a:rPr>
              <a:t>.</a:t>
            </a:r>
          </a:p>
          <a:p>
            <a:pPr algn="l" marL="388588" indent="-194294" lvl="1">
              <a:lnSpc>
                <a:spcPts val="2519"/>
              </a:lnSpc>
              <a:buFont typeface="Arial"/>
              <a:buChar char="•"/>
            </a:pPr>
            <a:r>
              <a:rPr lang="en-US" sz="1799">
                <a:solidFill>
                  <a:srgbClr val="FFFFFF"/>
                </a:solidFill>
                <a:latin typeface="Open Sans"/>
                <a:ea typeface="Open Sans"/>
                <a:cs typeface="Open Sans"/>
                <a:sym typeface="Open Sans"/>
              </a:rPr>
              <a:t>Forecasted sales trends and segmented customers based on their buying behavior.</a:t>
            </a:r>
          </a:p>
          <a:p>
            <a:pPr algn="l" marL="388588" indent="-194294" lvl="1">
              <a:lnSpc>
                <a:spcPts val="2519"/>
              </a:lnSpc>
              <a:buFont typeface="Arial"/>
              <a:buChar char="•"/>
            </a:pPr>
            <a:r>
              <a:rPr lang="en-US" sz="1799">
                <a:solidFill>
                  <a:srgbClr val="FFFFFF"/>
                </a:solidFill>
                <a:latin typeface="Open Sans"/>
                <a:ea typeface="Open Sans"/>
                <a:cs typeface="Open Sans"/>
                <a:sym typeface="Open Sans"/>
              </a:rPr>
              <a:t>Identified high-demand items to tailor marketing strategies and promotions.</a:t>
            </a:r>
          </a:p>
          <a:p>
            <a:pPr algn="l">
              <a:lnSpc>
                <a:spcPts val="2519"/>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F202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
            <a:chOff x="0" y="0"/>
            <a:chExt cx="4816593" cy="270933"/>
          </a:xfrm>
        </p:grpSpPr>
        <p:sp>
          <p:nvSpPr>
            <p:cNvPr name="Freeform 3" id="3"/>
            <p:cNvSpPr/>
            <p:nvPr/>
          </p:nvSpPr>
          <p:spPr>
            <a:xfrm flipH="false" flipV="false" rot="0">
              <a:off x="0" y="0"/>
              <a:ext cx="4816592" cy="270933"/>
            </a:xfrm>
            <a:custGeom>
              <a:avLst/>
              <a:gdLst/>
              <a:ahLst/>
              <a:cxnLst/>
              <a:rect r="r" b="b" t="t" l="l"/>
              <a:pathLst>
                <a:path h="270933" w="4816592">
                  <a:moveTo>
                    <a:pt x="0" y="0"/>
                  </a:moveTo>
                  <a:lnTo>
                    <a:pt x="4816592" y="0"/>
                  </a:lnTo>
                  <a:lnTo>
                    <a:pt x="4816592" y="270933"/>
                  </a:lnTo>
                  <a:lnTo>
                    <a:pt x="0" y="270933"/>
                  </a:lnTo>
                  <a:close/>
                </a:path>
              </a:pathLst>
            </a:custGeom>
            <a:solidFill>
              <a:srgbClr val="2D2D2D"/>
            </a:solidFill>
          </p:spPr>
        </p:sp>
        <p:sp>
          <p:nvSpPr>
            <p:cNvPr name="TextBox 4" id="4"/>
            <p:cNvSpPr txBox="true"/>
            <p:nvPr/>
          </p:nvSpPr>
          <p:spPr>
            <a:xfrm>
              <a:off x="0" y="-38100"/>
              <a:ext cx="4816593" cy="30903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973228" y="1028700"/>
            <a:ext cx="7170772" cy="9258300"/>
            <a:chOff x="0" y="0"/>
            <a:chExt cx="9561029" cy="12344400"/>
          </a:xfrm>
        </p:grpSpPr>
        <p:pic>
          <p:nvPicPr>
            <p:cNvPr name="Picture 6" id="6"/>
            <p:cNvPicPr>
              <a:picLocks noChangeAspect="true"/>
            </p:cNvPicPr>
            <p:nvPr/>
          </p:nvPicPr>
          <p:blipFill>
            <a:blip r:embed="rId2"/>
            <a:srcRect l="0" t="3166" r="0" b="0"/>
            <a:stretch>
              <a:fillRect/>
            </a:stretch>
          </p:blipFill>
          <p:spPr>
            <a:xfrm flipH="false" flipV="false">
              <a:off x="0" y="0"/>
              <a:ext cx="9561029" cy="12344400"/>
            </a:xfrm>
            <a:prstGeom prst="rect">
              <a:avLst/>
            </a:prstGeom>
          </p:spPr>
        </p:pic>
      </p:grpSp>
      <p:sp>
        <p:nvSpPr>
          <p:cNvPr name="TextBox 7" id="7"/>
          <p:cNvSpPr txBox="true"/>
          <p:nvPr/>
        </p:nvSpPr>
        <p:spPr>
          <a:xfrm rot="0">
            <a:off x="10773095" y="2556344"/>
            <a:ext cx="5516895" cy="859006"/>
          </a:xfrm>
          <a:prstGeom prst="rect">
            <a:avLst/>
          </a:prstGeom>
        </p:spPr>
        <p:txBody>
          <a:bodyPr anchor="t" rtlCol="false" tIns="0" lIns="0" bIns="0" rIns="0">
            <a:spAutoFit/>
          </a:bodyPr>
          <a:lstStyle/>
          <a:p>
            <a:pPr algn="l">
              <a:lnSpc>
                <a:spcPts val="6660"/>
              </a:lnSpc>
            </a:pPr>
            <a:r>
              <a:rPr lang="en-US" sz="6000">
                <a:solidFill>
                  <a:srgbClr val="FFFFFF"/>
                </a:solidFill>
                <a:latin typeface="Inter Bold"/>
                <a:ea typeface="Inter Bold"/>
                <a:cs typeface="Inter Bold"/>
                <a:sym typeface="Inter Bold"/>
              </a:rPr>
              <a:t>My Contact</a:t>
            </a:r>
          </a:p>
        </p:txBody>
      </p:sp>
      <p:sp>
        <p:nvSpPr>
          <p:cNvPr name="AutoShape 8" id="8"/>
          <p:cNvSpPr/>
          <p:nvPr/>
        </p:nvSpPr>
        <p:spPr>
          <a:xfrm>
            <a:off x="10773095" y="3575442"/>
            <a:ext cx="1402071" cy="0"/>
          </a:xfrm>
          <a:prstGeom prst="line">
            <a:avLst/>
          </a:prstGeom>
          <a:ln cap="flat" w="19050">
            <a:solidFill>
              <a:srgbClr val="FFFFFF"/>
            </a:solidFill>
            <a:prstDash val="solid"/>
            <a:headEnd type="none" len="sm" w="sm"/>
            <a:tailEnd type="none" len="sm" w="sm"/>
          </a:ln>
        </p:spPr>
      </p:sp>
      <p:sp>
        <p:nvSpPr>
          <p:cNvPr name="Freeform 9" id="9"/>
          <p:cNvSpPr/>
          <p:nvPr/>
        </p:nvSpPr>
        <p:spPr>
          <a:xfrm flipH="false" flipV="false" rot="0">
            <a:off x="10544060" y="5985971"/>
            <a:ext cx="455051" cy="455051"/>
          </a:xfrm>
          <a:custGeom>
            <a:avLst/>
            <a:gdLst/>
            <a:ahLst/>
            <a:cxnLst/>
            <a:rect r="r" b="b" t="t" l="l"/>
            <a:pathLst>
              <a:path h="455051" w="455051">
                <a:moveTo>
                  <a:pt x="0" y="0"/>
                </a:moveTo>
                <a:lnTo>
                  <a:pt x="455051" y="0"/>
                </a:lnTo>
                <a:lnTo>
                  <a:pt x="455051" y="455051"/>
                </a:lnTo>
                <a:lnTo>
                  <a:pt x="0" y="45505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0" id="10"/>
          <p:cNvSpPr txBox="true"/>
          <p:nvPr/>
        </p:nvSpPr>
        <p:spPr>
          <a:xfrm rot="0">
            <a:off x="11274504" y="6024582"/>
            <a:ext cx="2247514" cy="339729"/>
          </a:xfrm>
          <a:prstGeom prst="rect">
            <a:avLst/>
          </a:prstGeom>
        </p:spPr>
        <p:txBody>
          <a:bodyPr anchor="t" rtlCol="false" tIns="0" lIns="0" bIns="0" rIns="0">
            <a:spAutoFit/>
          </a:bodyPr>
          <a:lstStyle/>
          <a:p>
            <a:pPr algn="l">
              <a:lnSpc>
                <a:spcPts val="2799"/>
              </a:lnSpc>
              <a:spcBef>
                <a:spcPct val="0"/>
              </a:spcBef>
            </a:pPr>
            <a:r>
              <a:rPr lang="en-US" sz="1999">
                <a:solidFill>
                  <a:srgbClr val="FFFFFF"/>
                </a:solidFill>
                <a:latin typeface="Open Sans"/>
                <a:ea typeface="Open Sans"/>
                <a:cs typeface="Open Sans"/>
                <a:sym typeface="Open Sans"/>
              </a:rPr>
              <a:t>+91-6265393463</a:t>
            </a:r>
          </a:p>
        </p:txBody>
      </p:sp>
      <p:sp>
        <p:nvSpPr>
          <p:cNvPr name="Freeform 11" id="11"/>
          <p:cNvSpPr/>
          <p:nvPr/>
        </p:nvSpPr>
        <p:spPr>
          <a:xfrm flipH="false" flipV="false" rot="0">
            <a:off x="10585037" y="7612758"/>
            <a:ext cx="373097" cy="373097"/>
          </a:xfrm>
          <a:custGeom>
            <a:avLst/>
            <a:gdLst/>
            <a:ahLst/>
            <a:cxnLst/>
            <a:rect r="r" b="b" t="t" l="l"/>
            <a:pathLst>
              <a:path h="373097" w="373097">
                <a:moveTo>
                  <a:pt x="0" y="0"/>
                </a:moveTo>
                <a:lnTo>
                  <a:pt x="373097" y="0"/>
                </a:lnTo>
                <a:lnTo>
                  <a:pt x="373097" y="373097"/>
                </a:lnTo>
                <a:lnTo>
                  <a:pt x="0" y="37309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2" id="12"/>
          <p:cNvSpPr txBox="true"/>
          <p:nvPr/>
        </p:nvSpPr>
        <p:spPr>
          <a:xfrm rot="0">
            <a:off x="11284029" y="6764361"/>
            <a:ext cx="4161514" cy="339729"/>
          </a:xfrm>
          <a:prstGeom prst="rect">
            <a:avLst/>
          </a:prstGeom>
        </p:spPr>
        <p:txBody>
          <a:bodyPr anchor="t" rtlCol="false" tIns="0" lIns="0" bIns="0" rIns="0">
            <a:spAutoFit/>
          </a:bodyPr>
          <a:lstStyle/>
          <a:p>
            <a:pPr algn="l">
              <a:lnSpc>
                <a:spcPts val="2799"/>
              </a:lnSpc>
              <a:spcBef>
                <a:spcPct val="0"/>
              </a:spcBef>
            </a:pPr>
            <a:r>
              <a:rPr lang="en-US" sz="1999">
                <a:solidFill>
                  <a:srgbClr val="FFFFFF"/>
                </a:solidFill>
                <a:latin typeface="Open Sans"/>
                <a:ea typeface="Open Sans"/>
                <a:cs typeface="Open Sans"/>
                <a:sym typeface="Open Sans"/>
              </a:rPr>
              <a:t>Sharma.bhaveshsep@gmail.com</a:t>
            </a:r>
          </a:p>
        </p:txBody>
      </p:sp>
      <p:sp>
        <p:nvSpPr>
          <p:cNvPr name="Freeform 13" id="13"/>
          <p:cNvSpPr/>
          <p:nvPr/>
        </p:nvSpPr>
        <p:spPr>
          <a:xfrm flipH="false" flipV="false" rot="0">
            <a:off x="10547080" y="6727260"/>
            <a:ext cx="452031" cy="452031"/>
          </a:xfrm>
          <a:custGeom>
            <a:avLst/>
            <a:gdLst/>
            <a:ahLst/>
            <a:cxnLst/>
            <a:rect r="r" b="b" t="t" l="l"/>
            <a:pathLst>
              <a:path h="452031" w="452031">
                <a:moveTo>
                  <a:pt x="0" y="0"/>
                </a:moveTo>
                <a:lnTo>
                  <a:pt x="452031" y="0"/>
                </a:lnTo>
                <a:lnTo>
                  <a:pt x="452031" y="452031"/>
                </a:lnTo>
                <a:lnTo>
                  <a:pt x="0" y="45203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4" id="14"/>
          <p:cNvSpPr txBox="true"/>
          <p:nvPr/>
        </p:nvSpPr>
        <p:spPr>
          <a:xfrm rot="0">
            <a:off x="11284029" y="7580340"/>
            <a:ext cx="6612650" cy="339729"/>
          </a:xfrm>
          <a:prstGeom prst="rect">
            <a:avLst/>
          </a:prstGeom>
        </p:spPr>
        <p:txBody>
          <a:bodyPr anchor="t" rtlCol="false" tIns="0" lIns="0" bIns="0" rIns="0">
            <a:spAutoFit/>
          </a:bodyPr>
          <a:lstStyle/>
          <a:p>
            <a:pPr algn="l">
              <a:lnSpc>
                <a:spcPts val="2799"/>
              </a:lnSpc>
              <a:spcBef>
                <a:spcPct val="0"/>
              </a:spcBef>
            </a:pPr>
            <a:r>
              <a:rPr lang="en-US" sz="1999">
                <a:solidFill>
                  <a:srgbClr val="FFFFFF"/>
                </a:solidFill>
                <a:latin typeface="Open Sans"/>
                <a:ea typeface="Open Sans"/>
                <a:cs typeface="Open Sans"/>
                <a:sym typeface="Open Sans"/>
              </a:rPr>
              <a:t>https://github.com/volcanusacademy/Bhavesh_sharma</a:t>
            </a:r>
          </a:p>
        </p:txBody>
      </p:sp>
      <p:sp>
        <p:nvSpPr>
          <p:cNvPr name="Freeform 15" id="15"/>
          <p:cNvSpPr/>
          <p:nvPr/>
        </p:nvSpPr>
        <p:spPr>
          <a:xfrm flipH="false" flipV="false" rot="0">
            <a:off x="10504593" y="8424005"/>
            <a:ext cx="453541" cy="453541"/>
          </a:xfrm>
          <a:custGeom>
            <a:avLst/>
            <a:gdLst/>
            <a:ahLst/>
            <a:cxnLst/>
            <a:rect r="r" b="b" t="t" l="l"/>
            <a:pathLst>
              <a:path h="453541" w="453541">
                <a:moveTo>
                  <a:pt x="0" y="0"/>
                </a:moveTo>
                <a:lnTo>
                  <a:pt x="453541" y="0"/>
                </a:lnTo>
                <a:lnTo>
                  <a:pt x="453541" y="453541"/>
                </a:lnTo>
                <a:lnTo>
                  <a:pt x="0" y="453541"/>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6" id="16"/>
          <p:cNvSpPr txBox="true"/>
          <p:nvPr/>
        </p:nvSpPr>
        <p:spPr>
          <a:xfrm rot="0">
            <a:off x="11284029" y="8491569"/>
            <a:ext cx="5093341" cy="339729"/>
          </a:xfrm>
          <a:prstGeom prst="rect">
            <a:avLst/>
          </a:prstGeom>
        </p:spPr>
        <p:txBody>
          <a:bodyPr anchor="t" rtlCol="false" tIns="0" lIns="0" bIns="0" rIns="0">
            <a:spAutoFit/>
          </a:bodyPr>
          <a:lstStyle/>
          <a:p>
            <a:pPr algn="l">
              <a:lnSpc>
                <a:spcPts val="2799"/>
              </a:lnSpc>
              <a:spcBef>
                <a:spcPct val="0"/>
              </a:spcBef>
            </a:pPr>
            <a:r>
              <a:rPr lang="en-US" sz="1999">
                <a:solidFill>
                  <a:srgbClr val="FFFFFF"/>
                </a:solidFill>
                <a:latin typeface="Open Sans"/>
                <a:ea typeface="Open Sans"/>
                <a:cs typeface="Open Sans"/>
                <a:sym typeface="Open Sans"/>
              </a:rPr>
              <a:t>183-A Shyam nagar Indore MP</a:t>
            </a:r>
          </a:p>
        </p:txBody>
      </p:sp>
      <p:sp>
        <p:nvSpPr>
          <p:cNvPr name="TextBox 17" id="17"/>
          <p:cNvSpPr txBox="true"/>
          <p:nvPr/>
        </p:nvSpPr>
        <p:spPr>
          <a:xfrm rot="0">
            <a:off x="10431052" y="3993941"/>
            <a:ext cx="6917387" cy="1554480"/>
          </a:xfrm>
          <a:prstGeom prst="rect">
            <a:avLst/>
          </a:prstGeom>
        </p:spPr>
        <p:txBody>
          <a:bodyPr anchor="t" rtlCol="false" tIns="0" lIns="0" bIns="0" rIns="0">
            <a:spAutoFit/>
          </a:bodyPr>
          <a:lstStyle/>
          <a:p>
            <a:pPr algn="l">
              <a:lnSpc>
                <a:spcPts val="2519"/>
              </a:lnSpc>
              <a:spcBef>
                <a:spcPct val="0"/>
              </a:spcBef>
            </a:pPr>
            <a:r>
              <a:rPr lang="en-US" sz="1799">
                <a:solidFill>
                  <a:srgbClr val="FFFFFF"/>
                </a:solidFill>
                <a:latin typeface="Open Sans"/>
                <a:ea typeface="Open Sans"/>
                <a:cs typeface="Open Sans"/>
                <a:sym typeface="Open Sans"/>
              </a:rPr>
              <a:t>I invite you to explore my portfolio to see examples of my work, learn more about my skills and experiences, and understand the value I bring as a data scientist. If you are interested in collaborating or have any questions, please feel free to reach out to me.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F2020"/>
        </a:solidFill>
      </p:bgPr>
    </p:bg>
    <p:spTree>
      <p:nvGrpSpPr>
        <p:cNvPr id="1" name=""/>
        <p:cNvGrpSpPr/>
        <p:nvPr/>
      </p:nvGrpSpPr>
      <p:grpSpPr>
        <a:xfrm>
          <a:off x="0" y="0"/>
          <a:ext cx="0" cy="0"/>
          <a:chOff x="0" y="0"/>
          <a:chExt cx="0" cy="0"/>
        </a:xfrm>
      </p:grpSpPr>
      <p:grpSp>
        <p:nvGrpSpPr>
          <p:cNvPr name="Group 2" id="2"/>
          <p:cNvGrpSpPr/>
          <p:nvPr/>
        </p:nvGrpSpPr>
        <p:grpSpPr>
          <a:xfrm rot="0">
            <a:off x="9144000" y="1028700"/>
            <a:ext cx="9144000" cy="8229600"/>
            <a:chOff x="0" y="0"/>
            <a:chExt cx="12192000" cy="10972800"/>
          </a:xfrm>
        </p:grpSpPr>
        <p:pic>
          <p:nvPicPr>
            <p:cNvPr name="Picture 3" id="3"/>
            <p:cNvPicPr>
              <a:picLocks noChangeAspect="true"/>
            </p:cNvPicPr>
            <p:nvPr/>
          </p:nvPicPr>
          <p:blipFill>
            <a:blip r:embed="rId2"/>
            <a:srcRect l="0" t="16250" r="0" b="16250"/>
            <a:stretch>
              <a:fillRect/>
            </a:stretch>
          </p:blipFill>
          <p:spPr>
            <a:xfrm flipH="false" flipV="false">
              <a:off x="0" y="0"/>
              <a:ext cx="12192000" cy="10972800"/>
            </a:xfrm>
            <a:prstGeom prst="rect">
              <a:avLst/>
            </a:prstGeom>
          </p:spPr>
        </p:pic>
      </p:grpSp>
      <p:sp>
        <p:nvSpPr>
          <p:cNvPr name="TextBox 4" id="4"/>
          <p:cNvSpPr txBox="true"/>
          <p:nvPr/>
        </p:nvSpPr>
        <p:spPr>
          <a:xfrm rot="0">
            <a:off x="1973228" y="2645221"/>
            <a:ext cx="5078982" cy="859006"/>
          </a:xfrm>
          <a:prstGeom prst="rect">
            <a:avLst/>
          </a:prstGeom>
        </p:spPr>
        <p:txBody>
          <a:bodyPr anchor="t" rtlCol="false" tIns="0" lIns="0" bIns="0" rIns="0">
            <a:spAutoFit/>
          </a:bodyPr>
          <a:lstStyle/>
          <a:p>
            <a:pPr algn="l">
              <a:lnSpc>
                <a:spcPts val="6660"/>
              </a:lnSpc>
            </a:pPr>
            <a:r>
              <a:rPr lang="en-US" sz="6000">
                <a:solidFill>
                  <a:srgbClr val="FFFFFF"/>
                </a:solidFill>
                <a:latin typeface="Inter Bold"/>
                <a:ea typeface="Inter Bold"/>
                <a:cs typeface="Inter Bold"/>
                <a:sym typeface="Inter Bold"/>
              </a:rPr>
              <a:t>Thank You</a:t>
            </a:r>
          </a:p>
        </p:txBody>
      </p:sp>
      <p:sp>
        <p:nvSpPr>
          <p:cNvPr name="AutoShape 5" id="5"/>
          <p:cNvSpPr/>
          <p:nvPr/>
        </p:nvSpPr>
        <p:spPr>
          <a:xfrm>
            <a:off x="1973228" y="3664319"/>
            <a:ext cx="1402071" cy="0"/>
          </a:xfrm>
          <a:prstGeom prst="line">
            <a:avLst/>
          </a:prstGeom>
          <a:ln cap="flat" w="19050">
            <a:solidFill>
              <a:srgbClr val="FFFFFF"/>
            </a:solidFill>
            <a:prstDash val="solid"/>
            <a:headEnd type="none" len="sm" w="sm"/>
            <a:tailEnd type="none" len="sm" w="sm"/>
          </a:ln>
        </p:spPr>
      </p:sp>
      <p:sp>
        <p:nvSpPr>
          <p:cNvPr name="TextBox 6" id="6"/>
          <p:cNvSpPr txBox="true"/>
          <p:nvPr/>
        </p:nvSpPr>
        <p:spPr>
          <a:xfrm rot="0">
            <a:off x="1862910" y="4689475"/>
            <a:ext cx="5586296" cy="860426"/>
          </a:xfrm>
          <a:prstGeom prst="rect">
            <a:avLst/>
          </a:prstGeom>
        </p:spPr>
        <p:txBody>
          <a:bodyPr anchor="t" rtlCol="false" tIns="0" lIns="0" bIns="0" rIns="0">
            <a:spAutoFit/>
          </a:bodyPr>
          <a:lstStyle/>
          <a:p>
            <a:pPr algn="l">
              <a:lnSpc>
                <a:spcPts val="3499"/>
              </a:lnSpc>
              <a:spcBef>
                <a:spcPct val="0"/>
              </a:spcBef>
            </a:pPr>
            <a:r>
              <a:rPr lang="en-US" sz="2499">
                <a:solidFill>
                  <a:srgbClr val="FFFFFF"/>
                </a:solidFill>
                <a:latin typeface="Open Sans"/>
                <a:ea typeface="Open Sans"/>
                <a:cs typeface="Open Sans"/>
                <a:sym typeface="Open Sans"/>
              </a:rPr>
              <a:t>Thank you for going through my Portfolio. Feel free to Reach me out.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DAGMsX3boBA</dc:identifier>
  <dcterms:modified xsi:type="dcterms:W3CDTF">2011-08-01T06:04:30Z</dcterms:modified>
  <cp:revision>1</cp:revision>
  <dc:title>Black White Grayscale Portfolio Presentation</dc:title>
</cp:coreProperties>
</file>

<file path=docProps/thumbnail.jpeg>
</file>